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6858000" cy="9144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5906" autoAdjust="0"/>
    <p:restoredTop sz="94660"/>
  </p:normalViewPr>
  <p:slideViewPr>
    <p:cSldViewPr>
      <p:cViewPr varScale="1">
        <p:scale>
          <a:sx n="53" d="100"/>
          <a:sy n="53" d="100"/>
        </p:scale>
        <p:origin x="2790" y="7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920702-79D8-4E18-8D75-C8C849427C2D}" type="datetimeFigureOut">
              <a:rPr kumimoji="1" lang="ja-JP" altLang="en-US" smtClean="0"/>
              <a:t>2021/11/12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19313" y="1233488"/>
            <a:ext cx="2497137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100" y="4748213"/>
            <a:ext cx="5389563" cy="38846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23D138-2A8D-4676-89BE-249450D3CF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52899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23D138-2A8D-4676-89BE-249450D3CF66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36441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40340-3169-4B2E-8447-3CC93D7FBCE0}" type="datetimeFigureOut">
              <a:rPr kumimoji="1" lang="ja-JP" altLang="en-US" smtClean="0"/>
              <a:t>2021/11/12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2AF6C-BA77-4AEF-9FAA-96AC99148F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07752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40340-3169-4B2E-8447-3CC93D7FBCE0}" type="datetimeFigureOut">
              <a:rPr kumimoji="1" lang="ja-JP" altLang="en-US" smtClean="0"/>
              <a:t>2021/11/12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2AF6C-BA77-4AEF-9FAA-96AC99148F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66772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40340-3169-4B2E-8447-3CC93D7FBCE0}" type="datetimeFigureOut">
              <a:rPr kumimoji="1" lang="ja-JP" altLang="en-US" smtClean="0"/>
              <a:t>2021/11/12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2AF6C-BA77-4AEF-9FAA-96AC99148F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544400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40340-3169-4B2E-8447-3CC93D7FBCE0}" type="datetimeFigureOut">
              <a:rPr kumimoji="1" lang="ja-JP" altLang="en-US" smtClean="0"/>
              <a:t>2021/11/12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2AF6C-BA77-4AEF-9FAA-96AC99148F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49319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40340-3169-4B2E-8447-3CC93D7FBCE0}" type="datetimeFigureOut">
              <a:rPr kumimoji="1" lang="ja-JP" altLang="en-US" smtClean="0"/>
              <a:t>2021/11/12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2AF6C-BA77-4AEF-9FAA-96AC99148F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14295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40340-3169-4B2E-8447-3CC93D7FBCE0}" type="datetimeFigureOut">
              <a:rPr kumimoji="1" lang="ja-JP" altLang="en-US" smtClean="0"/>
              <a:t>2021/11/12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2AF6C-BA77-4AEF-9FAA-96AC99148F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59525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40340-3169-4B2E-8447-3CC93D7FBCE0}" type="datetimeFigureOut">
              <a:rPr kumimoji="1" lang="ja-JP" altLang="en-US" smtClean="0"/>
              <a:t>2021/11/12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2AF6C-BA77-4AEF-9FAA-96AC99148F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20563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40340-3169-4B2E-8447-3CC93D7FBCE0}" type="datetimeFigureOut">
              <a:rPr kumimoji="1" lang="ja-JP" altLang="en-US" smtClean="0"/>
              <a:t>2021/11/12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2AF6C-BA77-4AEF-9FAA-96AC99148F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6354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40340-3169-4B2E-8447-3CC93D7FBCE0}" type="datetimeFigureOut">
              <a:rPr kumimoji="1" lang="ja-JP" altLang="en-US" smtClean="0"/>
              <a:t>2021/11/12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2AF6C-BA77-4AEF-9FAA-96AC99148F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938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40340-3169-4B2E-8447-3CC93D7FBCE0}" type="datetimeFigureOut">
              <a:rPr kumimoji="1" lang="ja-JP" altLang="en-US" smtClean="0"/>
              <a:t>2021/11/12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2AF6C-BA77-4AEF-9FAA-96AC99148F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1474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40340-3169-4B2E-8447-3CC93D7FBCE0}" type="datetimeFigureOut">
              <a:rPr kumimoji="1" lang="ja-JP" altLang="en-US" smtClean="0"/>
              <a:t>2021/11/12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2AF6C-BA77-4AEF-9FAA-96AC99148F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15753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C40340-3169-4B2E-8447-3CC93D7FBCE0}" type="datetimeFigureOut">
              <a:rPr kumimoji="1" lang="ja-JP" altLang="en-US" smtClean="0"/>
              <a:t>2021/11/12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D2AF6C-BA77-4AEF-9FAA-96AC99148F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23832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657486" y="150141"/>
            <a:ext cx="26035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400" dirty="0" smtClean="0"/>
              <a:t>神奈川県立がんセンター</a:t>
            </a:r>
            <a:r>
              <a:rPr kumimoji="1" lang="ja-JP" altLang="en-US" sz="1400" dirty="0"/>
              <a:t>　</a:t>
            </a:r>
            <a:r>
              <a:rPr kumimoji="1" lang="ja-JP" altLang="en-US" sz="1400" dirty="0" smtClean="0"/>
              <a:t>御中</a:t>
            </a:r>
            <a:endParaRPr kumimoji="1" lang="en-US" altLang="ja-JP" sz="1400" dirty="0" smtClean="0"/>
          </a:p>
          <a:p>
            <a:r>
              <a:rPr kumimoji="1" lang="en-US" altLang="ja-JP" sz="1400" dirty="0" smtClean="0"/>
              <a:t>(</a:t>
            </a:r>
            <a:r>
              <a:rPr kumimoji="1" lang="en-US" altLang="ja-JP" sz="1400" dirty="0"/>
              <a:t>FAX</a:t>
            </a:r>
            <a:r>
              <a:rPr kumimoji="1" lang="ja-JP" altLang="en-US" sz="1400" dirty="0"/>
              <a:t>：</a:t>
            </a:r>
            <a:r>
              <a:rPr kumimoji="1" lang="en-US" altLang="ja-JP" sz="1400" dirty="0" smtClean="0"/>
              <a:t>045-520-2206)</a:t>
            </a:r>
            <a:endParaRPr kumimoji="1" lang="ja-JP" altLang="en-US" sz="14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48680" y="827584"/>
            <a:ext cx="5788764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ja-JP" altLang="en-US" sz="2000" b="1" dirty="0"/>
              <a:t>　　　　　　情報共有シート　</a:t>
            </a:r>
            <a:r>
              <a:rPr lang="en-US" altLang="ja-JP" sz="2000" b="1" dirty="0"/>
              <a:t>(</a:t>
            </a:r>
            <a:r>
              <a:rPr lang="ja-JP" altLang="en-US" sz="2000" b="1" dirty="0"/>
              <a:t>がん化学療法</a:t>
            </a:r>
            <a:r>
              <a:rPr lang="en-US" altLang="ja-JP" sz="2000" b="1" dirty="0"/>
              <a:t>)</a:t>
            </a:r>
            <a:r>
              <a:rPr lang="ja-JP" altLang="en-US" sz="2000" b="1" dirty="0"/>
              <a:t>　　　　　　</a:t>
            </a:r>
            <a:endParaRPr kumimoji="1" lang="ja-JP" altLang="en-US" sz="2000" b="1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406948" y="467544"/>
            <a:ext cx="240642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200" dirty="0"/>
              <a:t>報告日：　　　　　年　　月　　日</a:t>
            </a:r>
            <a:r>
              <a:rPr lang="en-US" altLang="ja-JP" sz="1200" dirty="0"/>
              <a:t>(</a:t>
            </a:r>
            <a:r>
              <a:rPr lang="ja-JP" altLang="en-US" sz="1200" dirty="0"/>
              <a:t>　　</a:t>
            </a:r>
            <a:r>
              <a:rPr lang="en-US" altLang="ja-JP" sz="1200" dirty="0"/>
              <a:t>)</a:t>
            </a:r>
            <a:endParaRPr kumimoji="1" lang="ja-JP" altLang="en-US" sz="12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23362" y="1340024"/>
            <a:ext cx="3185487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400" dirty="0"/>
              <a:t>担当医</a:t>
            </a:r>
            <a:r>
              <a:rPr lang="ja-JP" altLang="en-US" sz="1400" dirty="0" smtClean="0"/>
              <a:t>：</a:t>
            </a:r>
            <a:r>
              <a:rPr lang="ja-JP" altLang="en-US" sz="1400" dirty="0"/>
              <a:t>　　　　　　　　　</a:t>
            </a:r>
            <a:endParaRPr lang="en-US" altLang="ja-JP" sz="1400" dirty="0"/>
          </a:p>
          <a:p>
            <a:r>
              <a:rPr lang="ja-JP" altLang="en-US" sz="1400" dirty="0"/>
              <a:t>診療科：　　　　　</a:t>
            </a:r>
            <a:endParaRPr lang="en-US" altLang="ja-JP" sz="1400" dirty="0"/>
          </a:p>
          <a:p>
            <a:r>
              <a:rPr lang="ja-JP" altLang="en-US" sz="1400" dirty="0"/>
              <a:t>診察券</a:t>
            </a:r>
            <a:r>
              <a:rPr lang="ja-JP" altLang="en-US" sz="1400" dirty="0" smtClean="0"/>
              <a:t>番号（部門番号）</a:t>
            </a:r>
            <a:r>
              <a:rPr kumimoji="1" lang="ja-JP" altLang="en-US" sz="1400" dirty="0" smtClean="0"/>
              <a:t>：</a:t>
            </a:r>
            <a:endParaRPr kumimoji="1" lang="en-US" altLang="ja-JP" sz="1400" dirty="0"/>
          </a:p>
          <a:p>
            <a:r>
              <a:rPr lang="ja-JP" altLang="en-US" sz="1400" dirty="0"/>
              <a:t>患者氏名：</a:t>
            </a:r>
            <a:endParaRPr lang="en-US" altLang="ja-JP" sz="1400" dirty="0"/>
          </a:p>
          <a:p>
            <a:r>
              <a:rPr kumimoji="1" lang="ja-JP" altLang="en-US" sz="1400" dirty="0"/>
              <a:t>生年月日</a:t>
            </a:r>
            <a:r>
              <a:rPr kumimoji="1" lang="en-US" altLang="ja-JP" sz="1400" dirty="0"/>
              <a:t>(</a:t>
            </a:r>
            <a:r>
              <a:rPr kumimoji="1" lang="ja-JP" altLang="en-US" sz="1400" dirty="0"/>
              <a:t>西暦</a:t>
            </a:r>
            <a:r>
              <a:rPr kumimoji="1" lang="en-US" altLang="ja-JP" sz="1400" dirty="0"/>
              <a:t>)</a:t>
            </a:r>
            <a:r>
              <a:rPr kumimoji="1" lang="ja-JP" altLang="en-US" sz="1400" dirty="0"/>
              <a:t>：　　　　年　　　月　　　日</a:t>
            </a: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372525" y="1331640"/>
            <a:ext cx="1032655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400" dirty="0"/>
              <a:t>保険薬局</a:t>
            </a:r>
            <a:endParaRPr lang="en-US" altLang="ja-JP" sz="1400" dirty="0"/>
          </a:p>
          <a:p>
            <a:r>
              <a:rPr kumimoji="1" lang="ja-JP" altLang="en-US" sz="1400" dirty="0"/>
              <a:t> 名称：</a:t>
            </a:r>
            <a:endParaRPr kumimoji="1" lang="en-US" altLang="ja-JP" sz="1400" dirty="0"/>
          </a:p>
          <a:p>
            <a:r>
              <a:rPr lang="ja-JP" altLang="en-US" sz="1400" dirty="0"/>
              <a:t> 所在地：</a:t>
            </a:r>
            <a:endParaRPr lang="en-US" altLang="ja-JP" sz="1400" dirty="0"/>
          </a:p>
          <a:p>
            <a:r>
              <a:rPr kumimoji="1" lang="ja-JP" altLang="en-US" sz="1400" dirty="0"/>
              <a:t> 電話番号：</a:t>
            </a:r>
            <a:endParaRPr kumimoji="1" lang="en-US" altLang="ja-JP" sz="1400" dirty="0"/>
          </a:p>
          <a:p>
            <a:r>
              <a:rPr lang="ja-JP" altLang="en-US" sz="1400" dirty="0"/>
              <a:t> </a:t>
            </a:r>
            <a:r>
              <a:rPr lang="en-US" altLang="ja-JP" sz="1400" dirty="0"/>
              <a:t>FAX</a:t>
            </a:r>
            <a:r>
              <a:rPr lang="ja-JP" altLang="en-US" sz="1400" dirty="0"/>
              <a:t>番号：</a:t>
            </a:r>
            <a:endParaRPr kumimoji="1" lang="ja-JP" altLang="en-US" sz="1400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116632" y="2784887"/>
            <a:ext cx="65790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/>
              <a:t>聞き取り日：　　　　年　　月　　日</a:t>
            </a:r>
            <a:r>
              <a:rPr kumimoji="1" lang="en-US" altLang="ja-JP" sz="1400" dirty="0"/>
              <a:t>(</a:t>
            </a:r>
            <a:r>
              <a:rPr kumimoji="1" lang="ja-JP" altLang="en-US" sz="1400" dirty="0"/>
              <a:t>　　</a:t>
            </a:r>
            <a:r>
              <a:rPr kumimoji="1" lang="en-US" altLang="ja-JP" sz="1400" dirty="0"/>
              <a:t>)</a:t>
            </a:r>
            <a:r>
              <a:rPr lang="ja-JP" altLang="en-US" sz="1400" dirty="0"/>
              <a:t>　　　　　　担当薬剤師名</a:t>
            </a:r>
            <a:r>
              <a:rPr lang="en-US" altLang="ja-JP" sz="1400" dirty="0"/>
              <a:t>(</a:t>
            </a:r>
            <a:r>
              <a:rPr lang="ja-JP" altLang="en-US" sz="1400" dirty="0"/>
              <a:t>薬局</a:t>
            </a:r>
            <a:r>
              <a:rPr lang="en-US" altLang="ja-JP" sz="1400" dirty="0"/>
              <a:t>)</a:t>
            </a:r>
            <a:r>
              <a:rPr lang="ja-JP" altLang="en-US" sz="1400" dirty="0"/>
              <a:t>：</a:t>
            </a:r>
            <a:endParaRPr kumimoji="1" lang="en-US" altLang="ja-JP" sz="1400" dirty="0"/>
          </a:p>
          <a:p>
            <a:r>
              <a:rPr lang="ja-JP" altLang="en-US" sz="1400" dirty="0"/>
              <a:t>対応者：□本人　□家族　□その他</a:t>
            </a:r>
            <a:r>
              <a:rPr lang="en-US" altLang="ja-JP" sz="1400" dirty="0"/>
              <a:t>(</a:t>
            </a:r>
            <a:r>
              <a:rPr lang="ja-JP" altLang="en-US" sz="1400" dirty="0"/>
              <a:t>　　　　　　　　　　　　　　　　　　　　　　　　　　　　  　　</a:t>
            </a:r>
            <a:r>
              <a:rPr lang="en-US" altLang="ja-JP" sz="1400" dirty="0"/>
              <a:t>)</a:t>
            </a:r>
            <a:endParaRPr lang="ja-JP" altLang="en-US" sz="1400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-27384" y="3400127"/>
            <a:ext cx="69809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b="1" dirty="0"/>
              <a:t>Grade2</a:t>
            </a:r>
            <a:r>
              <a:rPr lang="ja-JP" altLang="en-US" sz="1400" b="1" dirty="0"/>
              <a:t>以上の症状</a:t>
            </a:r>
            <a:r>
              <a:rPr lang="en-US" altLang="ja-JP" sz="1400" b="1" dirty="0"/>
              <a:t>(</a:t>
            </a:r>
            <a:r>
              <a:rPr lang="ja-JP" altLang="en-US" sz="1400" b="1" dirty="0"/>
              <a:t>緊急性がなく次回の診療への情報提供</a:t>
            </a:r>
            <a:r>
              <a:rPr lang="en-US" altLang="ja-JP" sz="1400" b="1" dirty="0"/>
              <a:t>)</a:t>
            </a:r>
            <a:r>
              <a:rPr lang="ja-JP" altLang="en-US" sz="1400" b="1" dirty="0"/>
              <a:t>について記載をお願いします。</a:t>
            </a:r>
            <a:endParaRPr lang="en-US" altLang="ja-JP" sz="1400" b="1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44624" y="3779912"/>
            <a:ext cx="6840334" cy="5001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dirty="0"/>
              <a:t>【</a:t>
            </a:r>
            <a:r>
              <a:rPr lang="ja-JP" altLang="en-US" sz="1400" dirty="0"/>
              <a:t>レジメン</a:t>
            </a:r>
            <a:r>
              <a:rPr lang="en-US" altLang="ja-JP" sz="1400" dirty="0"/>
              <a:t>】</a:t>
            </a:r>
            <a:r>
              <a:rPr lang="ja-JP" altLang="en-US" sz="1400" dirty="0"/>
              <a:t>　</a:t>
            </a:r>
            <a:endParaRPr lang="en-US" altLang="ja-JP" sz="1400" dirty="0"/>
          </a:p>
          <a:p>
            <a:r>
              <a:rPr kumimoji="1" lang="ja-JP" altLang="en-US" sz="1250" dirty="0"/>
              <a:t>□経口</a:t>
            </a:r>
            <a:r>
              <a:rPr kumimoji="1" lang="en-US" altLang="ja-JP" sz="1250" dirty="0"/>
              <a:t>(</a:t>
            </a:r>
            <a:r>
              <a:rPr kumimoji="1" lang="ja-JP" altLang="en-US" sz="1250" dirty="0"/>
              <a:t>　　　　　　　　　　　　　</a:t>
            </a:r>
            <a:r>
              <a:rPr kumimoji="1" lang="en-US" altLang="ja-JP" sz="1250" dirty="0"/>
              <a:t>)</a:t>
            </a:r>
            <a:r>
              <a:rPr kumimoji="1" lang="ja-JP" altLang="en-US" sz="1250" dirty="0"/>
              <a:t>　□注射</a:t>
            </a:r>
            <a:r>
              <a:rPr kumimoji="1" lang="en-US" altLang="ja-JP" sz="1250" dirty="0"/>
              <a:t>(</a:t>
            </a:r>
            <a:r>
              <a:rPr kumimoji="1" lang="ja-JP" altLang="en-US" sz="1250" dirty="0"/>
              <a:t>　　　　　　　　　　　　</a:t>
            </a:r>
            <a:r>
              <a:rPr kumimoji="1" lang="en-US" altLang="ja-JP" sz="1250" dirty="0"/>
              <a:t>)</a:t>
            </a:r>
            <a:r>
              <a:rPr kumimoji="1" lang="ja-JP" altLang="en-US" sz="1250" dirty="0"/>
              <a:t>　□経口＋注射</a:t>
            </a:r>
            <a:r>
              <a:rPr kumimoji="1" lang="en-US" altLang="ja-JP" sz="1250" dirty="0"/>
              <a:t>(</a:t>
            </a:r>
            <a:r>
              <a:rPr kumimoji="1" lang="ja-JP" altLang="en-US" sz="1250" dirty="0"/>
              <a:t>　　　　　　　　　  　　　　　</a:t>
            </a:r>
            <a:r>
              <a:rPr kumimoji="1" lang="en-US" altLang="ja-JP" sz="1250" dirty="0"/>
              <a:t>)</a:t>
            </a:r>
            <a:endParaRPr kumimoji="1" lang="ja-JP" altLang="en-US" sz="1250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44624" y="4283968"/>
            <a:ext cx="6797054" cy="5001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dirty="0"/>
              <a:t>【</a:t>
            </a:r>
            <a:r>
              <a:rPr lang="ja-JP" altLang="en-US" sz="1400" dirty="0"/>
              <a:t>情報共有内容</a:t>
            </a:r>
            <a:r>
              <a:rPr lang="en-US" altLang="ja-JP" sz="1400" dirty="0"/>
              <a:t>】</a:t>
            </a:r>
          </a:p>
          <a:p>
            <a:r>
              <a:rPr kumimoji="1" lang="ja-JP" altLang="en-US" sz="1250" dirty="0"/>
              <a:t>□用法用量　□有害事象　□検査値異常　□アドヒアランス不良　□その他</a:t>
            </a:r>
            <a:r>
              <a:rPr lang="en-US" altLang="ja-JP" sz="1250" dirty="0"/>
              <a:t>(</a:t>
            </a:r>
            <a:r>
              <a:rPr lang="ja-JP" altLang="en-US" sz="1250" dirty="0"/>
              <a:t>　　　　　　　　　　　　　　</a:t>
            </a:r>
            <a:r>
              <a:rPr lang="en-US" altLang="ja-JP" sz="1250" dirty="0"/>
              <a:t>)</a:t>
            </a: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105245" y="5416351"/>
            <a:ext cx="30328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400" dirty="0"/>
              <a:t>　</a:t>
            </a:r>
            <a:endParaRPr kumimoji="1" lang="ja-JP" altLang="en-US" sz="1400" dirty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118108" y="2508271"/>
            <a:ext cx="53271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/>
              <a:t>＊この情報を伝えることに対して患者の同意を　</a:t>
            </a:r>
            <a:r>
              <a:rPr kumimoji="1" lang="ja-JP" altLang="en-US" sz="1200" dirty="0"/>
              <a:t>　□得た　□得ていない</a:t>
            </a:r>
          </a:p>
        </p:txBody>
      </p:sp>
      <p:sp>
        <p:nvSpPr>
          <p:cNvPr id="21" name="右矢印 20"/>
          <p:cNvSpPr/>
          <p:nvPr/>
        </p:nvSpPr>
        <p:spPr>
          <a:xfrm rot="16200000">
            <a:off x="299760" y="192330"/>
            <a:ext cx="308110" cy="242317"/>
          </a:xfrm>
          <a:prstGeom prst="rightArrow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>
              <a:solidFill>
                <a:schemeClr val="tx1"/>
              </a:solidFill>
            </a:endParaRPr>
          </a:p>
        </p:txBody>
      </p:sp>
      <p:sp>
        <p:nvSpPr>
          <p:cNvPr id="23" name="正方形/長方形 22"/>
          <p:cNvSpPr/>
          <p:nvPr/>
        </p:nvSpPr>
        <p:spPr>
          <a:xfrm>
            <a:off x="83514" y="1307559"/>
            <a:ext cx="3260601" cy="1169551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正方形/長方形 23"/>
          <p:cNvSpPr/>
          <p:nvPr/>
        </p:nvSpPr>
        <p:spPr>
          <a:xfrm>
            <a:off x="3429000" y="1314217"/>
            <a:ext cx="3260601" cy="1169551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正方形/長方形 24"/>
          <p:cNvSpPr/>
          <p:nvPr/>
        </p:nvSpPr>
        <p:spPr>
          <a:xfrm>
            <a:off x="116632" y="2754109"/>
            <a:ext cx="6573107" cy="584775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正方形/長方形 25"/>
          <p:cNvSpPr/>
          <p:nvPr/>
        </p:nvSpPr>
        <p:spPr>
          <a:xfrm>
            <a:off x="116632" y="5303859"/>
            <a:ext cx="6572969" cy="2913381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ja-JP" altLang="en-US" sz="1600" dirty="0" smtClean="0">
                <a:solidFill>
                  <a:schemeClr val="tx1"/>
                </a:solidFill>
              </a:rPr>
              <a:t>□</a:t>
            </a:r>
            <a:r>
              <a:rPr lang="ja-JP" altLang="en-US" sz="1600" dirty="0">
                <a:solidFill>
                  <a:schemeClr val="tx1"/>
                </a:solidFill>
              </a:rPr>
              <a:t>情報</a:t>
            </a:r>
            <a:r>
              <a:rPr lang="ja-JP" altLang="en-US" sz="1600" dirty="0" smtClean="0">
                <a:solidFill>
                  <a:schemeClr val="tx1"/>
                </a:solidFill>
              </a:rPr>
              <a:t>提供</a:t>
            </a:r>
            <a:endParaRPr lang="en-US" altLang="ja-JP" sz="1600" dirty="0" smtClean="0">
              <a:solidFill>
                <a:schemeClr val="tx1"/>
              </a:solidFill>
            </a:endParaRPr>
          </a:p>
          <a:p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29" name="正方形/長方形 28"/>
          <p:cNvSpPr/>
          <p:nvPr/>
        </p:nvSpPr>
        <p:spPr>
          <a:xfrm>
            <a:off x="42749" y="4768860"/>
            <a:ext cx="7490707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400" dirty="0"/>
              <a:t>【</a:t>
            </a:r>
            <a:r>
              <a:rPr lang="ja-JP" altLang="en-US" sz="1400" dirty="0"/>
              <a:t>検査値異常の詳細</a:t>
            </a:r>
            <a:r>
              <a:rPr lang="en-US" altLang="ja-JP" sz="1400" u="dbl" dirty="0"/>
              <a:t>】</a:t>
            </a:r>
            <a:r>
              <a:rPr lang="ja-JP" altLang="en-US" sz="1400" dirty="0"/>
              <a:t>　</a:t>
            </a:r>
            <a:endParaRPr lang="en-US" altLang="ja-JP" sz="1400" dirty="0"/>
          </a:p>
          <a:p>
            <a:r>
              <a:rPr lang="ja-JP" altLang="en-US" sz="1250" dirty="0"/>
              <a:t>□白血球　□</a:t>
            </a:r>
            <a:r>
              <a:rPr lang="en-US" altLang="ja-JP" sz="1250" dirty="0" err="1" smtClean="0"/>
              <a:t>Hb</a:t>
            </a:r>
            <a:r>
              <a:rPr lang="ja-JP" altLang="en-US" sz="1250" dirty="0" smtClean="0"/>
              <a:t>減少</a:t>
            </a:r>
            <a:r>
              <a:rPr lang="en-US" altLang="ja-JP" sz="1250" dirty="0"/>
              <a:t>(</a:t>
            </a:r>
            <a:r>
              <a:rPr lang="ja-JP" altLang="en-US" sz="1250" dirty="0"/>
              <a:t>貧血</a:t>
            </a:r>
            <a:r>
              <a:rPr lang="en-US" altLang="ja-JP" sz="1250" dirty="0"/>
              <a:t>)</a:t>
            </a:r>
            <a:r>
              <a:rPr lang="ja-JP" altLang="en-US" sz="1250" dirty="0"/>
              <a:t>　□血小板　□</a:t>
            </a:r>
            <a:r>
              <a:rPr lang="en-US" altLang="ja-JP" sz="1250" dirty="0"/>
              <a:t>AST</a:t>
            </a:r>
            <a:r>
              <a:rPr lang="ja-JP" altLang="en-US" sz="1250" dirty="0"/>
              <a:t>　□</a:t>
            </a:r>
            <a:r>
              <a:rPr lang="en-US" altLang="ja-JP" sz="1250" dirty="0"/>
              <a:t>ALT</a:t>
            </a:r>
            <a:r>
              <a:rPr lang="ja-JP" altLang="en-US" sz="1250" dirty="0"/>
              <a:t>　□</a:t>
            </a:r>
            <a:r>
              <a:rPr lang="en-US" altLang="ja-JP" sz="1250" dirty="0"/>
              <a:t>T-</a:t>
            </a:r>
            <a:r>
              <a:rPr lang="en-US" altLang="ja-JP" sz="1250" dirty="0" err="1"/>
              <a:t>Bil</a:t>
            </a:r>
            <a:r>
              <a:rPr lang="ja-JP" altLang="en-US" sz="1250" dirty="0"/>
              <a:t>　□</a:t>
            </a:r>
            <a:r>
              <a:rPr lang="en-US" altLang="ja-JP" sz="1250" dirty="0" err="1"/>
              <a:t>Scr</a:t>
            </a:r>
            <a:r>
              <a:rPr lang="ja-JP" altLang="en-US" sz="1250" dirty="0"/>
              <a:t>　□</a:t>
            </a:r>
            <a:r>
              <a:rPr lang="en-US" altLang="ja-JP" sz="1250" dirty="0"/>
              <a:t>K</a:t>
            </a:r>
            <a:r>
              <a:rPr lang="ja-JP" altLang="en-US" sz="1250" dirty="0"/>
              <a:t>　□</a:t>
            </a:r>
            <a:r>
              <a:rPr lang="en-US" altLang="ja-JP" sz="1250" dirty="0"/>
              <a:t>Ca</a:t>
            </a:r>
            <a:r>
              <a:rPr lang="ja-JP" altLang="en-US" sz="1250" dirty="0"/>
              <a:t>　</a:t>
            </a: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44624" y="8244408"/>
            <a:ext cx="46939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200" dirty="0"/>
              <a:t>＜注意＞</a:t>
            </a:r>
            <a:endParaRPr lang="en-US" altLang="ja-JP" sz="1200" dirty="0"/>
          </a:p>
          <a:p>
            <a:r>
              <a:rPr lang="en-US" altLang="ja-JP" sz="1200" dirty="0"/>
              <a:t>FAX</a:t>
            </a:r>
            <a:r>
              <a:rPr lang="ja-JP" altLang="en-US" sz="1200" dirty="0"/>
              <a:t>による情報伝達は、疑義照会ではありません。</a:t>
            </a:r>
            <a:endParaRPr lang="en-US" altLang="ja-JP" sz="1200" dirty="0"/>
          </a:p>
          <a:p>
            <a:r>
              <a:rPr lang="ja-JP" altLang="en-US" sz="1200" dirty="0"/>
              <a:t>緊急性のあるもの</a:t>
            </a:r>
            <a:r>
              <a:rPr lang="ja-JP" altLang="en-US" sz="1200" dirty="0" smtClean="0"/>
              <a:t>は</a:t>
            </a:r>
            <a:r>
              <a:rPr lang="ja-JP" altLang="en-US" sz="1200" dirty="0"/>
              <a:t>電話</a:t>
            </a:r>
            <a:r>
              <a:rPr lang="ja-JP" altLang="en-US" sz="1200" dirty="0" smtClean="0"/>
              <a:t>にて処方医に直接連絡をお願い</a:t>
            </a:r>
            <a:r>
              <a:rPr lang="ja-JP" altLang="en-US" sz="1200" dirty="0"/>
              <a:t>いたします。</a:t>
            </a:r>
            <a:endParaRPr lang="en-US" altLang="ja-JP" sz="1200" dirty="0"/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3714281" y="8862283"/>
            <a:ext cx="317747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ja-JP" altLang="en-US" sz="1000" dirty="0"/>
              <a:t>　　　</a:t>
            </a:r>
            <a:r>
              <a:rPr lang="ja-JP" altLang="en-US" sz="1000" dirty="0" smtClean="0"/>
              <a:t>神奈川県立がんセンター　</a:t>
            </a:r>
            <a:r>
              <a:rPr lang="en-US" altLang="ja-JP" sz="1000" dirty="0" smtClean="0"/>
              <a:t>T</a:t>
            </a:r>
            <a:r>
              <a:rPr kumimoji="1" lang="en-US" altLang="ja-JP" sz="1000" dirty="0" smtClean="0"/>
              <a:t>EL</a:t>
            </a:r>
            <a:r>
              <a:rPr kumimoji="1" lang="ja-JP" altLang="en-US" sz="1000" dirty="0"/>
              <a:t>：</a:t>
            </a:r>
            <a:r>
              <a:rPr kumimoji="1" lang="en-US" altLang="ja-JP" sz="1000" dirty="0" smtClean="0"/>
              <a:t>045-520-2222</a:t>
            </a:r>
            <a:r>
              <a:rPr lang="en-US" altLang="ja-JP" sz="1000" dirty="0" smtClean="0"/>
              <a:t>(</a:t>
            </a:r>
            <a:r>
              <a:rPr lang="ja-JP" altLang="en-US" sz="1000" dirty="0"/>
              <a:t>代表</a:t>
            </a:r>
            <a:r>
              <a:rPr lang="en-US" altLang="ja-JP" sz="1000" dirty="0"/>
              <a:t>)</a:t>
            </a:r>
            <a:endParaRPr kumimoji="1" lang="ja-JP" altLang="en-US" sz="1000" dirty="0"/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4581128" y="179512"/>
            <a:ext cx="233269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100" dirty="0"/>
              <a:t>保険薬局 → </a:t>
            </a:r>
            <a:r>
              <a:rPr lang="ja-JP" altLang="en-US" sz="1100" dirty="0" smtClean="0"/>
              <a:t>薬剤科 → 医師</a:t>
            </a:r>
            <a:r>
              <a:rPr lang="ja-JP" altLang="en-US" sz="1100" dirty="0"/>
              <a:t>・看護師</a:t>
            </a:r>
            <a:endParaRPr kumimoji="1" lang="ja-JP" altLang="en-US" sz="1100" dirty="0"/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5391064" y="-36512"/>
            <a:ext cx="149432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100" dirty="0" smtClean="0"/>
              <a:t>2020</a:t>
            </a:r>
            <a:r>
              <a:rPr lang="ja-JP" altLang="en-US" sz="1100" dirty="0" smtClean="0"/>
              <a:t>年</a:t>
            </a:r>
            <a:r>
              <a:rPr lang="en-US" altLang="ja-JP" sz="1100" dirty="0"/>
              <a:t>9</a:t>
            </a:r>
            <a:r>
              <a:rPr lang="ja-JP" altLang="en-US" sz="1100" dirty="0" smtClean="0"/>
              <a:t>月</a:t>
            </a:r>
            <a:r>
              <a:rPr lang="ja-JP" altLang="en-US" sz="1100" dirty="0"/>
              <a:t>作成　</a:t>
            </a:r>
            <a:r>
              <a:rPr lang="en-US" altLang="ja-JP" sz="1100" dirty="0"/>
              <a:t>ver.1</a:t>
            </a:r>
            <a:endParaRPr kumimoji="1" lang="ja-JP" altLang="en-US" sz="1100" dirty="0"/>
          </a:p>
        </p:txBody>
      </p:sp>
    </p:spTree>
    <p:extLst>
      <p:ext uri="{BB962C8B-B14F-4D97-AF65-F5344CB8AC3E}">
        <p14:creationId xmlns:p14="http://schemas.microsoft.com/office/powerpoint/2010/main" val="17538170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831</TotalTime>
  <Words>126</Words>
  <Application>Microsoft Office PowerPoint</Application>
  <PresentationFormat>画面に合わせる (4:3)</PresentationFormat>
  <Paragraphs>33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tama</dc:creator>
  <cp:lastModifiedBy>Microsoft アカウント</cp:lastModifiedBy>
  <cp:revision>25</cp:revision>
  <cp:lastPrinted>2020-03-13T04:53:35Z</cp:lastPrinted>
  <dcterms:created xsi:type="dcterms:W3CDTF">2020-02-19T20:31:00Z</dcterms:created>
  <dcterms:modified xsi:type="dcterms:W3CDTF">2021-11-12T10:53:58Z</dcterms:modified>
</cp:coreProperties>
</file>